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6143644"/>
            <a:ext cx="5472106" cy="5381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Отчет за 2020-2021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1470025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Волонтерский отряд</a:t>
            </a:r>
            <a:br>
              <a:rPr lang="ru-RU" dirty="0" smtClean="0"/>
            </a:br>
            <a:r>
              <a:rPr lang="ru-RU" dirty="0" smtClean="0"/>
              <a:t>Эра Милосердия</a:t>
            </a:r>
            <a:endParaRPr lang="ru-RU" dirty="0"/>
          </a:p>
        </p:txBody>
      </p:sp>
      <p:pic>
        <p:nvPicPr>
          <p:cNvPr id="13316" name="Picture 4" descr="https://sun9-16.userapi.com/impg/bgAcQeKfO6Rfvn8ZOwVw-SZyv1ywbdjjoEWuww/Uc60jbCaC7E.jpg?size=604x453&amp;quality=96&amp;sign=f29348f0a7acffda11d72fb4569177e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786190"/>
            <a:ext cx="385765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https://sun9-27.userapi.com/impf/c856020/v856020052/1169b4/_nUhEK8KPUU.jpg?size=1280x960&amp;quality=96&amp;sign=20ef381f6b74cf3cc9f9ed6f0ca639d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 descr="https://sun9-67.userapi.com/impg/ztuR3KxDpXU82KCiB8iC4v1q0wbyFiEIxmbYaA/y_gsnzylruM.jpg?size=1280x738&amp;quality=96&amp;sign=e36e4bd508b9db1050c4f23df3299f3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714488"/>
            <a:ext cx="3195265" cy="184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2" name="Picture 10" descr="https://sun9-28.userapi.com/impf/c845020/v845020075/1d615e/cBWFbtRdVmk.jpg?size=604x547&amp;quality=96&amp;sign=915c7185002ced0ea16e6b974e55538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742902"/>
            <a:ext cx="2286016" cy="207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4" name="Picture 12" descr="https://yt3.ggpht.com/ytc/AAUvwngkX4LVnh_s33NiHf6e5gkBmdZczXVUAWeKOb13=s900-c-k-c0x00ffffff-no-r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714752"/>
            <a:ext cx="242889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Еженедельно «Помоги храму»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1"/>
            <a:ext cx="3900486" cy="17145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Помощь в уборке помещений и территории</a:t>
            </a:r>
          </a:p>
          <a:p>
            <a:r>
              <a:rPr lang="ru-RU" sz="2400" dirty="0" smtClean="0"/>
              <a:t>Подготовка и организация </a:t>
            </a:r>
            <a:r>
              <a:rPr lang="ru-RU" sz="2400" dirty="0" smtClean="0"/>
              <a:t>праздников</a:t>
            </a:r>
          </a:p>
          <a:p>
            <a:r>
              <a:rPr lang="ru-RU" sz="2400" dirty="0" smtClean="0"/>
              <a:t>Воскресенье еженедельно</a:t>
            </a:r>
            <a:endParaRPr lang="ru-RU" sz="2400" dirty="0"/>
          </a:p>
        </p:txBody>
      </p:sp>
      <p:pic>
        <p:nvPicPr>
          <p:cNvPr id="26626" name="Picture 2" descr="https://sun9-40.userapi.com/impg/reO2vYP8RHURhPVXizBKbIF-X6vuDpjFqwQkdw/S_O2Hgut4fo.jpg?size=453x604&amp;quality=96&amp;sign=51bb058bf7687e8ce5eccecd7b15acd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143380"/>
            <a:ext cx="176809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s://sun9-67.userapi.com/impg/TN6rVNXZIjH6eN33JsAJsWrUwBVRerT3dYSLWg/gNmRCaQDrp0.jpg?size=448x448&amp;quality=96&amp;sign=c45c0bc2dd5942cff042fbebc05e87e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500174"/>
            <a:ext cx="2624126" cy="2624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https://sun9-33.userapi.com/impg/UtuH6JBoKHh4aRt_RFtuYSp9wboiNcX6Gb4nmQ/ccB9ix6PBIo.jpg?size=453x604&amp;quality=96&amp;sign=d618c1d3dc2ecf4fe1179d08602b8ff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357694"/>
            <a:ext cx="1796636" cy="2395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2" name="Picture 8" descr="https://sun9-2.userapi.com/impg/GRQHlvDHMtIj5pURcHTAe-l3ht_Wgvjn6RRgxw/zd2XKwL-kkk.jpg?size=453x604&amp;quality=96&amp;sign=8b254baf46224b85f0c8e40268ca24d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500174"/>
            <a:ext cx="1814495" cy="2419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4" name="Picture 10" descr="https://sun9-37.userapi.com/impg/K5dIIpky5_7mQO6kjzyclimu2SWZzgSRMa_aUA/uHUDhJfLk7k.jpg?size=810x1080&amp;quality=96&amp;sign=d140678baf40176050fb1e62960daa79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214818"/>
            <a:ext cx="1678793" cy="2238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6" name="Picture 12" descr="https://sun9-38.userapi.com/impg/IYpgYghCBLK71JZKHH5SWXtnDVmmgZDtvunaJQ/_-BrKh1yzW0.jpg?size=810x1080&amp;quality=96&amp;sign=60cf62b24bdd47dd018c519fa202908b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3643314"/>
            <a:ext cx="1607355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8" name="Picture 14" descr="https://sun9-23.userapi.com/impg/BRQzADgWTY9SPlgk-YKuM7dA2ElRtgtSvKmd9A/Ep0d57xVTPY.jpg?size=810x1080&amp;quality=96&amp;sign=3984d924e503ef4924e2c7f09ed07060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4643446"/>
            <a:ext cx="1553777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Цикл бесед «Просто о важном»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4857760"/>
            <a:ext cx="5929354" cy="1757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Беседа в форме диалога между студентами и отцом Павлом</a:t>
            </a:r>
          </a:p>
          <a:p>
            <a:r>
              <a:rPr lang="ru-RU" dirty="0" smtClean="0"/>
              <a:t>Беседы на интересующие темы для студентов и всех желающих</a:t>
            </a:r>
          </a:p>
          <a:p>
            <a:r>
              <a:rPr lang="ru-RU" dirty="0" smtClean="0"/>
              <a:t>Проходят ежемесячно в храме св. Луки на территории ЧГМА</a:t>
            </a:r>
            <a:endParaRPr lang="ru-RU" dirty="0"/>
          </a:p>
        </p:txBody>
      </p:sp>
      <p:pic>
        <p:nvPicPr>
          <p:cNvPr id="27650" name="Picture 2" descr="https://sun9-27.userapi.com/impg/fn10ajck1YOOFGvuIN0rkLSgLBLg9Ewg5T3B4Q/nIbV1E6fZ88.jpg?size=604x453&amp;quality=96&amp;sign=42032185e7c34e0a18f1f5e7167f3b2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s://sun9-38.userapi.com/impg/QgYDnxfRpt7S0RNagFGl6cC4iCnMQK_HitkyJg/d3a1qdffwxc.jpg?size=1080x1080&amp;quality=96&amp;sign=fc23659c0c3c562b0e1534c39a21dc7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75422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Осенью и весной каждого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3429024" cy="40719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Уборка и покраска брошенных памятников на кладбище</a:t>
            </a:r>
          </a:p>
          <a:p>
            <a:r>
              <a:rPr lang="ru-RU" dirty="0" smtClean="0"/>
              <a:t>Поиск потерявшихся памятников</a:t>
            </a:r>
          </a:p>
          <a:p>
            <a:r>
              <a:rPr lang="ru-RU" dirty="0" smtClean="0"/>
              <a:t>На данный момент отряд разыскивает памятник Алексея Павловича Лаврентьева </a:t>
            </a:r>
            <a:endParaRPr lang="ru-RU" dirty="0" smtClean="0"/>
          </a:p>
          <a:p>
            <a:r>
              <a:rPr lang="ru-RU" dirty="0" smtClean="0"/>
              <a:t>24 октября и 15 мая</a:t>
            </a:r>
            <a:endParaRPr lang="ru-RU" dirty="0"/>
          </a:p>
        </p:txBody>
      </p:sp>
      <p:pic>
        <p:nvPicPr>
          <p:cNvPr id="3074" name="Picture 2" descr="https://sun9-19.userapi.com/impg/mPe_p18lxrU3CsgpfZw6cz7vGWE9hjvLaP8EJA/xsnB_qMw004.jpg?size=1280x960&amp;quality=96&amp;sign=f78210ed11ade07095060dd4c0fa933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857364"/>
            <a:ext cx="495303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Еженедельно«Одно доброе дело»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257544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Помощь пожилым людям и людям с ОВЗ в доставке продуктов, лекарств и уборке по дому</a:t>
            </a:r>
          </a:p>
          <a:p>
            <a:r>
              <a:rPr lang="ru-RU" dirty="0" smtClean="0"/>
              <a:t>Обращения поступают через храм св.Луки или сразу </a:t>
            </a:r>
            <a:r>
              <a:rPr lang="ru-RU" dirty="0" smtClean="0"/>
              <a:t>отряду</a:t>
            </a:r>
          </a:p>
          <a:p>
            <a:r>
              <a:rPr lang="ru-RU" dirty="0" smtClean="0"/>
              <a:t>Понедельник и пятница еженедельно </a:t>
            </a:r>
            <a:endParaRPr lang="ru-RU" dirty="0"/>
          </a:p>
        </p:txBody>
      </p:sp>
      <p:pic>
        <p:nvPicPr>
          <p:cNvPr id="28674" name="Picture 2" descr="https://fb.ru/media/i/4/1/0/2/6/7/i/410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3116"/>
            <a:ext cx="492922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«День бездомного человек»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3328982" cy="2857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30 марта</a:t>
            </a:r>
          </a:p>
          <a:p>
            <a:r>
              <a:rPr lang="ru-RU" dirty="0" smtClean="0"/>
              <a:t>Помощь бездомным людям продуктами и вещами </a:t>
            </a:r>
            <a:endParaRPr lang="ru-RU" dirty="0"/>
          </a:p>
        </p:txBody>
      </p:sp>
      <p:pic>
        <p:nvPicPr>
          <p:cNvPr id="1026" name="Picture 2" descr="https://u.9111s.ru/uploads/202103/29/e99e315b34092ad10232f0b6c344fb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3116"/>
            <a:ext cx="4536313" cy="3446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76" name="Shape 28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Google Shape;28677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с животными</a:t>
            </a:r>
            <a:endParaRPr/>
          </a:p>
        </p:txBody>
      </p:sp>
      <p:sp>
        <p:nvSpPr>
          <p:cNvPr id="28678" name="Google Shape;28678;p1"/>
          <p:cNvSpPr txBox="1"/>
          <p:nvPr>
            <p:ph idx="1" type="body"/>
          </p:nvPr>
        </p:nvSpPr>
        <p:spPr>
          <a:xfrm>
            <a:off x="285720" y="2214554"/>
            <a:ext cx="3686100" cy="34719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октября,</a:t>
            </a:r>
            <a:r>
              <a:rPr lang="ru-RU"/>
              <a:t> 18 апреля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Помощь кормом, средствами гигиены, лекарствами, посудой</a:t>
            </a:r>
            <a:endParaRPr/>
          </a:p>
        </p:txBody>
      </p:sp>
      <p:sp>
        <p:nvSpPr>
          <p:cNvPr descr="https://glazovlife.ru/wp-content/uploads/2020/09/%D0%B6%D0%B8%D0%B2%D0%BE%D1%82%D0%BD%D1%8B%D0%B5-1024x768.jpg" id="28679" name="Google Shape;28679;p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glazovlife.ru/wp-content/uploads/2020/09/%D0%B6%D0%B8%D0%B2%D0%BE%D1%82%D0%BD%D1%8B%D0%B5-1024x768.jpg" id="28680" name="Google Shape;28680;p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glazovlife.ru/wp-content/uploads/2020/09/%D0%B6%D0%B8%D0%B2%D0%BE%D1%82%D0%BD%D1%8B%D0%B5-1024x768.jpg" id="28681" name="Google Shape;28681;p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m0-tub-ru.yandex.net/i?id=1fd20faaa1bcd434959df23d9364aae7-l&amp;n=13" id="28682" name="Google Shape;2868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29124" y="1785926"/>
            <a:ext cx="4171928" cy="417192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V</a:t>
            </a:r>
            <a:r>
              <a:rPr lang="ru-RU" dirty="0" smtClean="0"/>
              <a:t>Молодежный </a:t>
            </a:r>
            <a:r>
              <a:rPr lang="ru-RU" dirty="0" err="1" smtClean="0"/>
              <a:t>брейн-ринг</a:t>
            </a:r>
            <a:r>
              <a:rPr lang="ru-RU" dirty="0" smtClean="0"/>
              <a:t> Александр Невский- имя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2500330" cy="457203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28 февраля</a:t>
            </a:r>
          </a:p>
          <a:p>
            <a:r>
              <a:rPr lang="ru-RU" dirty="0" smtClean="0"/>
              <a:t>Участие в игре, знание основных дат и деталей жизни Александра Невского, святые места России и Забайкалья, связанные с Александром Невским </a:t>
            </a:r>
            <a:endParaRPr lang="ru-RU" dirty="0"/>
          </a:p>
        </p:txBody>
      </p:sp>
      <p:pic>
        <p:nvPicPr>
          <p:cNvPr id="21506" name="Picture 2" descr="https://sun9-67.userapi.com/impg/ztuR3KxDpXU82KCiB8iC4v1q0wbyFiEIxmbYaA/y_gsnzylruM.jpg?size=1280x738&amp;quality=96&amp;sign=e36e4bd508b9db1050c4f23df3299f3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428868"/>
            <a:ext cx="569955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83" name="Shape 28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Google Shape;28684;p2"/>
          <p:cNvSpPr txBox="1"/>
          <p:nvPr>
            <p:ph idx="1" type="body"/>
          </p:nvPr>
        </p:nvSpPr>
        <p:spPr>
          <a:xfrm>
            <a:off x="1928800" y="2928928"/>
            <a:ext cx="5857800" cy="500100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 sz="4400"/>
          </a:p>
        </p:txBody>
      </p:sp>
      <p:pic>
        <p:nvPicPr>
          <p:cNvPr descr="https://sun9-53.userapi.com/impf/c855524/v855524968/133964/9mVQIdbkVaY.jpg?size=604x453&amp;quality=96&amp;sign=74cfacbfd99c2ef520c4e4bed4f99567&amp;type=album" id="28685" name="Google Shape;2868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844" y="142853"/>
            <a:ext cx="2714643" cy="20359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descr="https://sun9-34.userapi.com/impf/c857432/v857432104/6c3e3/KJiVTbszftU.jpg?size=1280x960&amp;quality=96&amp;sign=c96b668858f2ca1c8249cc87643d291a&amp;type=album" id="28686" name="Google Shape;2868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64" y="571480"/>
            <a:ext cx="3143272" cy="223002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descr="https://sun9-37.userapi.com/impg/FXyfXR2Ia26NdF0sCLkwR2ceOea0ZrAztbQk0w/s17qbz964FQ.jpg?size=604x453&amp;quality=96&amp;sign=d7775afdc92bdd710caf9082a5718c31&amp;type=album" id="28687" name="Google Shape;2868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44" y="4643446"/>
            <a:ext cx="2681266" cy="20109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descr="https://sun9-53.userapi.com/impg/5c5hn-cz-f4G_k59o9howuXiSvQ3LoMeQmtf2g/rsav6A8MNSQ.jpg?size=453x453&amp;quality=96&amp;sign=ff96f6455b28bda344c22539e673f587&amp;type=album" id="28688" name="Google Shape;2868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12" y="142852"/>
            <a:ext cx="2671751" cy="260031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descr="https://sun9-46.userapi.com/impg/Sg9nALx0eFVsmdijEBzR-xA7lPTM26Wc-RRCuw/4bs5QO_MZWo.jpg?size=983x984&amp;quality=96&amp;sign=f8be985e94513fd6dddd596d1526a696&amp;type=album" id="28689" name="Google Shape;2868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6578" y="3786190"/>
            <a:ext cx="2214723" cy="221697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descr="https://sun9-36.userapi.com/impg/EfXVgJAYcg0SX_nPzsq7mmXslBR0VOxYCyZrRQ/TSwT7vkPPT8.jpg?size=1080x1080&amp;quality=96&amp;sign=b9c0b3746788684c330727f1c30a4caf&amp;type=album" id="28690" name="Google Shape;2869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14546" y="3786190"/>
            <a:ext cx="1571636" cy="15716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descr="https://sun9-37.userapi.com/impg/ygv6LKE-3cr2YPCPFf6e--kccp-5Mffl32cPMw/SYqlzzS-kAw.jpg?size=453x604&amp;quality=96&amp;sign=8b7596ed6bfc2570d48d9602649d59ca&amp;type=album" id="28691" name="Google Shape;2869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2844" y="2285992"/>
            <a:ext cx="1707370" cy="227649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descr="https://sun9-66.userapi.com/impg/GeiEU3QFGtWu0RIJNhJX-6MetI_FNpnp5O16uQ/gJ0EJUUviM0.jpg?size=604x453&amp;quality=96&amp;sign=13116effc31d008a2a66a48aaf91f72b&amp;type=album" id="28692" name="Google Shape;2869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57620" y="4572008"/>
            <a:ext cx="2847955" cy="21359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